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56" r:id="rId2"/>
    <p:sldId id="356" r:id="rId3"/>
    <p:sldId id="296" r:id="rId4"/>
    <p:sldId id="294" r:id="rId5"/>
    <p:sldId id="339" r:id="rId6"/>
    <p:sldId id="341" r:id="rId7"/>
    <p:sldId id="342" r:id="rId8"/>
    <p:sldId id="343" r:id="rId9"/>
    <p:sldId id="347" r:id="rId10"/>
    <p:sldId id="337" r:id="rId11"/>
    <p:sldId id="348" r:id="rId12"/>
    <p:sldId id="332" r:id="rId13"/>
    <p:sldId id="295" r:id="rId14"/>
    <p:sldId id="288" r:id="rId15"/>
    <p:sldId id="273" r:id="rId16"/>
    <p:sldId id="322" r:id="rId17"/>
    <p:sldId id="346" r:id="rId18"/>
    <p:sldId id="261" r:id="rId19"/>
    <p:sldId id="344" r:id="rId20"/>
    <p:sldId id="351" r:id="rId21"/>
    <p:sldId id="352" r:id="rId22"/>
    <p:sldId id="324" r:id="rId23"/>
    <p:sldId id="354" r:id="rId24"/>
    <p:sldId id="355" r:id="rId25"/>
    <p:sldId id="353" r:id="rId26"/>
    <p:sldId id="350" r:id="rId27"/>
    <p:sldId id="357" r:id="rId28"/>
    <p:sldId id="321" r:id="rId29"/>
    <p:sldId id="289" r:id="rId30"/>
    <p:sldId id="302" r:id="rId31"/>
    <p:sldId id="297" r:id="rId32"/>
    <p:sldId id="293" r:id="rId33"/>
    <p:sldId id="314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ambria Math" panose="02040503050406030204" pitchFamily="18" charset="0"/>
      <p:regular r:id="rId42"/>
    </p:embeddedFont>
    <p:embeddedFont>
      <p:font typeface="Fira Code" panose="020B0809050000020004" pitchFamily="49" charset="0"/>
      <p:regular r:id="rId43"/>
      <p:bold r:id="rId44"/>
    </p:embeddedFont>
    <p:embeddedFont>
      <p:font typeface="Fira Sans" panose="020B0503050000020004" pitchFamily="34" charset="0"/>
      <p:regular r:id="rId45"/>
      <p:bold r:id="rId46"/>
      <p:italic r:id="rId47"/>
      <p:boldItalic r:id="rId48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1:40:29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24575,'1527'0'0,"-1494"1"11,-1 2 0,43 10 0,-15-2-1409,-27-7-5428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8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999 0 24575,'0'15'0,"0"19"0,0 27 0,-14 31 0,-13 31 0,-17 31 0,-7-4-1896,-11 10 1896,-16 22 0,-18 17 0,1-18 0,1-25 0,3-31 0,1-23 0,9-21 371,11-32-371,9-46 0,16-24-6666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9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1786 1 24575,'-30'22'0,"-38"7"0,-53-1 0,-43 2 0,-15-4-2565,-7 8 2565,-16 6 0,-3-4 0,25-8 0,22-9 0,31-7 0,28-7 818,32-3-7262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9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2452 544 24575,'-491'0'0,"416"-1"-133,-128-16-1,-199-75-1277,6-31 1488,237 72-77,-253-88 0,181 50-915,148 58-4760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1:40:29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1 24575,'1'6'0,"0"-1"0,0 1 0,0 0 0,1-1 0,-1 1 0,1-1 0,1 0 0,-1 0 0,1 0 0,5 8 0,38 47 0,-33-44 0,52 57 0,100 88 0,-130-129 0,-32-30 0,-1 1 0,1-1 0,-1 0 0,0 1 0,0-1 0,0 1 0,0 0 0,0 0 0,0-1 0,-1 1 0,1 0 0,-1 1 0,0-1 0,0 0 0,0 0 0,0 0 0,-1 1 0,1-1 0,-1 0 0,0 5 0,-1-4 0,0 0 0,-1 0 0,1 0 0,-1 0 0,0-1 0,1 1 0,-2-1 0,1 1 0,0-1 0,-1 0 0,0 0 0,1 0 0,-1 0 0,0 0 0,-1-1 0,-3 3 0,-42 28 0,-102 50 0,10-7 0,-25 42-1365,126-85-5461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4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24575,'0'22'0,"0"30"0,0 35 0,0 33 0,8 25 0,9 10-1233,2 1 1233,13 3 0,1-2 0,1-7 0,-3-21 302,-2-25-302,-4-31-7260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24575,'0'7'0,"-7"32"0,-3 18 0,0 34 0,3 33 0,2 24 0,1 2-1651,2 4 1651,2-1 0,0 10 0,0-7 0,0-24 0,1-34-6540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5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1 24575,'0'7'0,"-15"40"0,-5 34 0,-21 113 0,-11 47 0,4-11 0,9-37-1685,4-36 1685,1-38 0,-1-32 408,-2-23-408,5-22-6914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6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1 523 24575,'0'-8'0,"22"-16"0,45-13 0,54-13 0,52-7 0,33-1-2729,40-4 2729,38 7-3022,22 6 3022,-26 4 0,5 2 0,-45 9-2440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6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24575,'-8'7'0,"13"18"0,13 4 0,25 12 0,28 7 0,31-6 0,20 14 0,27 3-1039,17 7 1039,-4 0 0,-9-5 0,-29-12-7152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7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24575,'0'22'0,"0"15"0,0 8 0,0 12 0,15 10 0,19 24 0,12 18 0,5 13 0,16 23 0,12 16-1370,-1 10 1370,-6-17 0,0-19 0,2-18-543,-11-29-5735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2:40:37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24575,'0'15'0,"0"12"0,0 9 0,0 28 0,0 17 0,0 11 0,0 26 0,0 15 0,0 7 0,0-6 0,0-10 0,0-19 0,-8-21 0,-2-23-8191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7BF3A6-990A-4D45-B02C-38B81DEC340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C8714-86E7-4298-BE9C-2C7AF8D462B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EAE7F22-116B-4C15-90D6-A44ED46F759B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6B2D896-085E-4FA3-92B3-0293184A57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95B708B-D9BD-46F2-8697-4F19BF7DEB4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8E70E-5FF0-4825-9B97-A78D018E8917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83166-B514-465D-80BA-D1BBFB33BD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CAF1223-F79B-4100-8D09-D6E7E61E721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290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7904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20615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Imagine you’re a researcher. Maybe a social scientist with a great idea about how our physical environment influences our spending patterns.</a:t>
            </a:r>
          </a:p>
          <a:p>
            <a:endParaRPr lang="en-US" dirty="0"/>
          </a:p>
          <a:p>
            <a:r>
              <a:rPr lang="en-US" dirty="0"/>
              <a:t>Scientist by </a:t>
            </a:r>
            <a:r>
              <a:rPr lang="en-US" dirty="0" err="1"/>
              <a:t>Justicon</a:t>
            </a:r>
            <a:r>
              <a:rPr lang="en-US" dirty="0"/>
              <a:t>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="https://thenounproject.com/browse/icons/term/scientist/" target="_blank" title="Scientist Icons"&gt;Noun Project&lt;/a&gt;</a:t>
            </a:r>
          </a:p>
          <a:p>
            <a:r>
              <a:rPr lang="en-US" dirty="0"/>
              <a:t>Idea by Icon Master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="https://thenounproject.com/browse/icons/term/idea/" target="_blank" title="Idea Icons"&gt;Noun Project&lt;/a&gt;</a:t>
            </a:r>
          </a:p>
          <a:p>
            <a:r>
              <a:rPr lang="en-US" dirty="0"/>
              <a:t>house tree by LUTFI GANI AL ACHMAD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="https://thenounproject.com/browse/icons/term/house-tree/" target="_blank" title="house tree Icons"&gt;Noun Project&lt;/a&gt;</a:t>
            </a:r>
          </a:p>
          <a:p>
            <a:r>
              <a:rPr lang="en-US" dirty="0"/>
              <a:t>Euro by Larea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="https://thenounproject.com/browse/icons/term/euro/" target="_blank" title="Euro Icons"&gt;Noun Project&lt;/a&gt;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3747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you ask a large group of people a few questions and you record it in a data file.</a:t>
            </a:r>
          </a:p>
          <a:p>
            <a:endParaRPr lang="en-US" dirty="0"/>
          </a:p>
          <a:p>
            <a:r>
              <a:rPr lang="en-US" dirty="0"/>
              <a:t>Scientist by </a:t>
            </a:r>
            <a:r>
              <a:rPr lang="en-US" dirty="0" err="1"/>
              <a:t>Justicon</a:t>
            </a:r>
            <a:r>
              <a:rPr lang="en-US" dirty="0"/>
              <a:t>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="https://thenounproject.com/browse/icons/term/scientist/" target="_blank" title="Scientist Icons"&gt;Noun Project&lt;/a&gt;</a:t>
            </a:r>
          </a:p>
          <a:p>
            <a:r>
              <a:rPr lang="en-US" dirty="0"/>
              <a:t>Idea by Icon Master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="https://thenounproject.com/browse/icons/term/idea/" target="_blank" title="Idea Icons"&gt;Noun Project&lt;/a&gt;</a:t>
            </a:r>
          </a:p>
          <a:p>
            <a:r>
              <a:rPr lang="en-US" dirty="0"/>
              <a:t>house tree by LUTFI GANI AL ACHMAD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="https://thenounproject.com/browse/icons/term/house-tree/" target="_blank" title="house tree Icons"&gt;Noun Project&lt;/a&gt;</a:t>
            </a:r>
          </a:p>
          <a:p>
            <a:r>
              <a:rPr lang="en-US" dirty="0"/>
              <a:t>Euro by Larea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="https://thenounproject.com/browse/icons/term/euro/" target="_blank" title="Euro Icons"&gt;Noun Project&lt;/a&gt;</a:t>
            </a:r>
          </a:p>
          <a:p>
            <a:r>
              <a:rPr lang="en-US" dirty="0"/>
              <a:t>people by Alice Design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="https://thenounproject.com/browse/icons/term/people/" target="_blank" title="people Icons"&gt;Noun Project&lt;/a&gt;</a:t>
            </a:r>
          </a:p>
          <a:p>
            <a:r>
              <a:rPr lang="en-US" dirty="0"/>
              <a:t>Table by Alex </a:t>
            </a:r>
            <a:r>
              <a:rPr lang="en-US" dirty="0" err="1"/>
              <a:t>Burte</a:t>
            </a:r>
            <a:r>
              <a:rPr lang="en-US" dirty="0"/>
              <a:t>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="https://thenounproject.com/browse/icons/term/table/" target="_blank" title="Table Icons"&gt;Noun Project&lt;/a&gt;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0156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you take your data file and write this awesome complicated script that processes it and produces an answer to your question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Hacking by Alfredo @ IconsAlfredo.us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="https://thenounproject.com/browse/icons/term/hacking/" target="_blank" title="Hacking Icons"&gt;Noun Project&lt;/a&gt;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8457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Paper by Egi Maulana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="https://thenounproject.com/browse/icons/term/paper/" target="_blank" title="Paper Icons"&gt;Noun Project&lt;/a&gt;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03583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Scientist by </a:t>
            </a:r>
            <a:r>
              <a:rPr lang="en-US" dirty="0" err="1"/>
              <a:t>Justicon</a:t>
            </a:r>
            <a:r>
              <a:rPr lang="en-US" dirty="0"/>
              <a:t>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="https://thenounproject.com/browse/icons/term/scientist/" target="_blank" title="Scientist Icons"&gt;Noun Project&lt;/a&gt;</a:t>
            </a:r>
          </a:p>
          <a:p>
            <a:r>
              <a:rPr lang="en-US" dirty="0"/>
              <a:t>Question by </a:t>
            </a:r>
            <a:r>
              <a:rPr lang="en-US" dirty="0" err="1"/>
              <a:t>Anggara</a:t>
            </a:r>
            <a:r>
              <a:rPr lang="en-US" dirty="0"/>
              <a:t> Putra from &lt;a </a:t>
            </a:r>
            <a:r>
              <a:rPr lang="en-US" dirty="0" err="1"/>
              <a:t>href</a:t>
            </a:r>
            <a:r>
              <a:rPr lang="en-US" dirty="0"/>
              <a:t>="https://thenounproject.com/browse/icons/term/question/" target="_blank" title="Question Icons"&gt;Noun Project&lt;/a&gt;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1662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AF1223-F79B-4100-8D09-D6E7E61E7212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6131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F39C-D03F-4278-992A-3BA5FC7C6B4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F5BA7-5518-4518-AAA8-8B092C077A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322BB-0BB0-4607-8BFF-00390256A2B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A826FC-239B-4F19-A19A-CE9DE190ABF4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6DE27-CF0C-4E69-909E-638609682E9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C3A5E-C3C0-4AAC-A1A3-3268A7BA607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4F2448-D83A-4444-984F-B5FED7071BB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4541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105DF-A460-421C-87CC-F323E04C35A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20A55-09A5-459D-9FD1-32D8DC523AC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AF9F6-CF35-4804-BABC-C4585C1BBAF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AAF8D-ABAA-4DDA-BC12-D8FC25FEB49C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739E7-7DB0-45DF-8294-29C039E7F2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692BE-7A78-4D60-A72A-C98D36EB420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C7698B-836F-4681-9112-6C8E470AB8A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024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65E6FF-5723-45EF-AE0E-28196394BA8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B5FA5-48D4-4544-A439-CC2419379CF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FBE27-2735-49B3-8E32-7D9D3C57824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99B081-0B47-4038-B65D-8511F1407307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75275-8FEF-4C65-8404-29DCFCFF23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73797-2978-4F65-BDDB-074F1F3252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619B59-8BF8-45E3-95C5-05C8CAC6E2E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05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353DA-ACE2-4247-88D8-165DD48C57D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BE3ED-D297-4E98-96C6-E3F77D685B3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EE509-6BBE-4A98-8BD6-09ABADAEC3D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44F5E4-D1A2-43C4-A92D-EE73BB45C8EC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9B814-AC8B-4E1E-B032-E3D7EA3B652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C77DC-AC4A-4139-B0D0-62AD20A295F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82C688-97A0-454D-99FD-F48C5C4493E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9557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75D-525B-4BFE-ABB7-75DE58FDAC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DBFF2-AD75-45FD-9B5B-3961B98969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DD5ED-7B7C-4C09-8F77-C63BD1C4EE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CEA6C0-21D7-49BA-B251-DDBF6145FF60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2FE71-B257-4BF1-A701-37D53C20BB8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BEF9E-94CE-4B23-A481-6D1301E7662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D523CD-709D-4FD9-AB39-BEE72560AF8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72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17C0E-01F4-4FBD-96A7-4B2D3D8D6E5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44FDF-D78A-43B4-BA01-CF0E4AF86F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6DC2C-E147-4AAE-BA93-5C2C5429A19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D006D-B9F4-4705-82C8-765C263C54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8ACA2D-7A17-4715-B1F3-29F9F1EA3C42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679C8-E624-4786-95C8-50C9495EF8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2F4DA-E6B0-434E-9B60-AF99A20A0D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155C70-7B9C-4EFF-9C68-F249AA018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134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B637-2A60-4891-8D21-CF348CA1A2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7E219-83EC-4C27-B2EA-5C71D51086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0BF55-CD8B-4619-A2F3-D1FF8A3FAD8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994AA-C4C2-45BC-A023-016D13B7261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827F48-A83C-4C8B-8517-067C57514C5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144EE-0E4B-4539-909C-6280F04D2DD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F41F64-D155-4B59-934E-5D0A7FD983C7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54817B-F847-4110-AECC-EC21FA262DD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82ED8B-4F35-4CD3-A35C-4AE3004C411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390FD8-FF91-4F83-8D9A-13A29E9F025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07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87D6E-BD75-4BF8-8974-68C1F49F85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DA5CB-FFA7-40BF-B060-4F60F6F9C9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8C65EE-B7C0-4F8A-9480-922A6ADAAFD9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4819E-570B-49BE-A0AE-C7BA6CB2711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A6F94-C6CC-4D26-877F-41529B1268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1254F0-7041-42C1-B62D-A8301AAF43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40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AFADDF-AAB9-431A-A1F8-39A29E413D6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758ADD-E61B-4190-A84D-95A994EFC22F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D38C8-8CA0-4A9D-B6A0-6565579D5DA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DFF86-CF8F-4069-880C-BCC833BDCEF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B2C97F-A182-4C83-B96B-07087CDFB90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49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32F0-527C-4DDA-A9B8-3E63E6A7F1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2FACE-732B-4FA3-8059-548EB8A0851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82A2E-B670-41A7-8F33-67351787A63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26F45-7BF1-4153-B8D9-E66D51EC895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D03401-1319-4D8C-8B6B-248D7C9023BF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DDC87-74DA-4487-B1AF-17719DBCF90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30D2D-4DB2-4132-9CAC-7A980D6C57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4E337D-879C-473B-B40D-921998B28A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077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B885-2245-42EA-9736-C713E52E73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06049-C980-4CFD-B413-5320686D4265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DDD3C-196E-48E6-8BB2-26D1BE2164F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936C6-0580-49A7-9257-C448D281817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6484A3-EC43-4AB2-A69A-5A1640234545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D2A36-B5EC-4D8D-93EE-37BA24604CC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E0BF0-67A9-4B39-86B5-72CD2F53D01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BD3D13-CAE0-4668-9DDA-D3B6A70A63F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302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C14F2-1C10-486C-A786-AA355E133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9E6F5-413F-44C7-A95A-22E85E8EF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28823-67A7-4888-B5DA-754C174747B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4C683F-E0FA-4D4A-8F4B-902473BAD299}" type="datetime1">
              <a:rPr lang="en-GB"/>
              <a:pPr lvl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557ED-BA15-49D0-8031-2A806BDAA9D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D3DEF-CD9C-4F41-895B-0618438471B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888597A6-B068-48EF-859A-1F3B4B36F197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hyperlink" Target="https://tidyr.tidyverse.org/articles/tidy-data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ynthpop.org.uk/" TargetMode="External"/><Relationship Id="rId2" Type="http://schemas.openxmlformats.org/officeDocument/2006/relationships/hyperlink" Target="https://github.com/sodascience/metasynt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taResponsibly/DataSynthesizer" TargetMode="External"/><Relationship Id="rId5" Type="http://schemas.openxmlformats.org/officeDocument/2006/relationships/hyperlink" Target="https://sdv.dev/" TargetMode="External"/><Relationship Id="rId4" Type="http://schemas.openxmlformats.org/officeDocument/2006/relationships/hyperlink" Target="https://amices.org/mic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ynthpop.org.uk/" TargetMode="External"/><Relationship Id="rId2" Type="http://schemas.openxmlformats.org/officeDocument/2006/relationships/hyperlink" Target="https://github.com/sodascience/metasynt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taResponsibly/DataSynthesizer" TargetMode="External"/><Relationship Id="rId5" Type="http://schemas.openxmlformats.org/officeDocument/2006/relationships/hyperlink" Target="https://sdv.dev/" TargetMode="External"/><Relationship Id="rId4" Type="http://schemas.openxmlformats.org/officeDocument/2006/relationships/hyperlink" Target="https://amices.org/mice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thenounproject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customXml" Target="../ink/ink2.xm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customXml" Target="../ink/ink1.xml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6.xm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" Type="http://schemas.openxmlformats.org/officeDocument/2006/relationships/image" Target="../media/image15.png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2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customXml" Target="../ink/ink5.xml"/><Relationship Id="rId24" Type="http://schemas.openxmlformats.org/officeDocument/2006/relationships/image" Target="../media/image27.png"/><Relationship Id="rId5" Type="http://schemas.openxmlformats.org/officeDocument/2006/relationships/image" Target="../media/image17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20.png"/><Relationship Id="rId19" Type="http://schemas.openxmlformats.org/officeDocument/2006/relationships/customXml" Target="../ink/ink9.xml"/><Relationship Id="rId4" Type="http://schemas.openxmlformats.org/officeDocument/2006/relationships/image" Target="../media/image16.svg"/><Relationship Id="rId9" Type="http://schemas.openxmlformats.org/officeDocument/2006/relationships/customXml" Target="../ink/ink4.xml"/><Relationship Id="rId14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11" Type="http://schemas.openxmlformats.org/officeDocument/2006/relationships/image" Target="../media/image29.png"/><Relationship Id="rId5" Type="http://schemas.openxmlformats.org/officeDocument/2006/relationships/image" Target="../media/image32.png"/><Relationship Id="rId10" Type="http://schemas.openxmlformats.org/officeDocument/2006/relationships/image" Target="../media/image16.svg"/><Relationship Id="rId4" Type="http://schemas.openxmlformats.org/officeDocument/2006/relationships/image" Target="../media/image31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>
            <a:extLst>
              <a:ext uri="{FF2B5EF4-FFF2-40B4-BE49-F238E27FC236}">
                <a16:creationId xmlns:a16="http://schemas.microsoft.com/office/drawing/2014/main" id="{7C892359-A7A2-4264-BDFA-3986CF9D9164}"/>
              </a:ext>
            </a:extLst>
          </p:cNvPr>
          <p:cNvSpPr txBox="1"/>
          <p:nvPr/>
        </p:nvSpPr>
        <p:spPr>
          <a:xfrm>
            <a:off x="1258433" y="1680100"/>
            <a:ext cx="967513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Fake it ‘till you make it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30677098-9580-4C45-AD27-B45B3579F948}"/>
              </a:ext>
            </a:extLst>
          </p:cNvPr>
          <p:cNvSpPr txBox="1"/>
          <p:nvPr/>
        </p:nvSpPr>
        <p:spPr>
          <a:xfrm>
            <a:off x="1258425" y="3339796"/>
            <a:ext cx="7361779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Erik-Jan van Kesteren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Thom Volker</a:t>
            </a:r>
            <a:endParaRPr lang="en-GB" sz="2800" i="1" u="none" strike="noStrike" kern="1200" cap="none" spc="0" baseline="0" dirty="0">
              <a:solidFill>
                <a:srgbClr val="7F7F7F"/>
              </a:solidFill>
              <a:uFillTx/>
              <a:latin typeface="Fira Sans" pitchFamily="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98F308-B6C2-4E70-88DB-D84D92E6E52E}"/>
              </a:ext>
            </a:extLst>
          </p:cNvPr>
          <p:cNvSpPr txBox="1"/>
          <p:nvPr/>
        </p:nvSpPr>
        <p:spPr>
          <a:xfrm>
            <a:off x="1258429" y="2539666"/>
            <a:ext cx="9675138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Generating synthetic data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ED0AE-1C9E-AFED-7464-6DFC6EE011DE}"/>
              </a:ext>
            </a:extLst>
          </p:cNvPr>
          <p:cNvSpPr txBox="1"/>
          <p:nvPr/>
        </p:nvSpPr>
        <p:spPr>
          <a:xfrm>
            <a:off x="1258425" y="5524921"/>
            <a:ext cx="71862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Utrecht University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i="1" dirty="0">
                <a:solidFill>
                  <a:srgbClr val="7F7F7F"/>
                </a:solidFill>
                <a:latin typeface="Fira Sans" pitchFamily="34"/>
              </a:rPr>
              <a:t>ODISSEI Social Data Science team</a:t>
            </a:r>
            <a:endParaRPr lang="en-GB" sz="2400" b="0" i="1" u="none" strike="noStrike" kern="1200" cap="none" spc="0" baseline="0" dirty="0">
              <a:solidFill>
                <a:srgbClr val="7F7F7F"/>
              </a:solidFill>
              <a:uFillTx/>
              <a:latin typeface="Fira Sans" pitchFamily="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254EC-98F2-4F75-9CA1-87EFEAA5A8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765909"/>
            <a:ext cx="10515600" cy="5726962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Open data not allowed, options: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Data just not available, good luck</a:t>
            </a:r>
          </a:p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“Data available upon reasonable request”</a:t>
            </a:r>
            <a:endParaRPr lang="en-GB" dirty="0">
              <a:solidFill>
                <a:srgbClr val="404040"/>
              </a:solidFill>
              <a:latin typeface="Fira Sans" pitchFamily="34"/>
              <a:sym typeface="Wingdings" panose="05000000000000000000" pitchFamily="2" charset="2"/>
            </a:endParaRPr>
          </a:p>
          <a:p>
            <a:pPr lvl="0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Data is part of a large project with data access procedures</a:t>
            </a:r>
          </a:p>
          <a:p>
            <a:pPr lvl="0">
              <a:lnSpc>
                <a:spcPct val="100000"/>
              </a:lnSpc>
            </a:pPr>
            <a:endParaRPr lang="en-GB" i="1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GB" i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 algn="ctr">
              <a:lnSpc>
                <a:spcPct val="100000"/>
              </a:lnSpc>
              <a:buNone/>
            </a:pPr>
            <a:r>
              <a:rPr lang="en-GB" i="1" dirty="0">
                <a:solidFill>
                  <a:srgbClr val="404040"/>
                </a:solidFill>
                <a:latin typeface="Fira Sans" pitchFamily="34"/>
              </a:rPr>
              <a:t>I just want to check out the script to learn from the cool analysis!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Solution: publish open synthetic data with your open materials</a:t>
            </a:r>
          </a:p>
          <a:p>
            <a:pPr lvl="0"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84465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9E01-485F-4457-9769-BAA6A0A559A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What will we do in this tutorial?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254EC-98F2-4F75-9CA1-87EFEAA5A8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Lecture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A primer on synthetic data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Practical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Creating synthetic data in R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Lecture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Privacy &amp; utility for synthetic data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Practical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Assessing utility &amp; disclosure control in R</a:t>
            </a:r>
          </a:p>
        </p:txBody>
      </p:sp>
    </p:spTree>
    <p:extLst>
      <p:ext uri="{BB962C8B-B14F-4D97-AF65-F5344CB8AC3E}">
        <p14:creationId xmlns:p14="http://schemas.microsoft.com/office/powerpoint/2010/main" val="2940314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C368-9AB7-4AD3-8CBC-525A7ACDC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A primer on synthetic data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314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2D962-A0EC-4479-A034-CA09FDA2585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Preface: tidy data</a:t>
            </a:r>
            <a:endParaRPr lang="en-GB" sz="1800" ker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7EF0A1-B29F-45E8-B784-68ADF2071EB4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/>
              <a:lstStyle/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In this session, assume </a:t>
                </a:r>
                <a:r>
                  <a:rPr lang="en-GB" b="1" dirty="0">
                    <a:solidFill>
                      <a:srgbClr val="006388"/>
                    </a:solidFill>
                    <a:latin typeface="Fira Sans" pitchFamily="34"/>
                  </a:rPr>
                  <a:t>tidy data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Rectangular data </a:t>
                </a:r>
                <a14:m>
                  <m:oMath xmlns:m="http://schemas.openxmlformats.org/officeDocument/2006/math">
                    <m:r>
                      <a:rPr lang="en-NL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GB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US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Every column is a variable.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Every row is an observation.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Every cell is a single value.</a:t>
                </a:r>
              </a:p>
              <a:p>
                <a:pPr lvl="0">
                  <a:lnSpc>
                    <a:spcPct val="100000"/>
                  </a:lnSpc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  <a:hlinkClick r:id="rId2"/>
                  </a:rPr>
                  <a:t>https://tidyr.tidyverse.org/articles/tidy-data.html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7EF0A1-B29F-45E8-B784-68ADF2071EB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217" t="-130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466041-8AC0-41BD-BF5C-0BE870CAB19A}"/>
              </a:ext>
            </a:extLst>
          </p:cNvPr>
          <p:cNvGraphicFramePr>
            <a:graphicFrameLocks noGrp="1"/>
          </p:cNvGraphicFramePr>
          <p:nvPr/>
        </p:nvGraphicFramePr>
        <p:xfrm>
          <a:off x="7624120" y="1902939"/>
          <a:ext cx="3993960" cy="296166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798792">
                  <a:extLst>
                    <a:ext uri="{9D8B030D-6E8A-4147-A177-3AD203B41FA5}">
                      <a16:colId xmlns:a16="http://schemas.microsoft.com/office/drawing/2014/main" val="2199869957"/>
                    </a:ext>
                  </a:extLst>
                </a:gridCol>
                <a:gridCol w="798792">
                  <a:extLst>
                    <a:ext uri="{9D8B030D-6E8A-4147-A177-3AD203B41FA5}">
                      <a16:colId xmlns:a16="http://schemas.microsoft.com/office/drawing/2014/main" val="857425999"/>
                    </a:ext>
                  </a:extLst>
                </a:gridCol>
                <a:gridCol w="798792">
                  <a:extLst>
                    <a:ext uri="{9D8B030D-6E8A-4147-A177-3AD203B41FA5}">
                      <a16:colId xmlns:a16="http://schemas.microsoft.com/office/drawing/2014/main" val="2252745301"/>
                    </a:ext>
                  </a:extLst>
                </a:gridCol>
                <a:gridCol w="798792">
                  <a:extLst>
                    <a:ext uri="{9D8B030D-6E8A-4147-A177-3AD203B41FA5}">
                      <a16:colId xmlns:a16="http://schemas.microsoft.com/office/drawing/2014/main" val="2463746283"/>
                    </a:ext>
                  </a:extLst>
                </a:gridCol>
                <a:gridCol w="798792">
                  <a:extLst>
                    <a:ext uri="{9D8B030D-6E8A-4147-A177-3AD203B41FA5}">
                      <a16:colId xmlns:a16="http://schemas.microsoft.com/office/drawing/2014/main" val="1931407728"/>
                    </a:ext>
                  </a:extLst>
                </a:gridCol>
              </a:tblGrid>
              <a:tr h="349099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006388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006388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006388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006388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006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84585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105198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544419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835634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452086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4991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274731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NL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31123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08B4-831D-41D8-98C9-5C06C7F415A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Synthetic data (EJ’s definition)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A1CC6-FD9B-4957-9C34-887264D7E06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80000"/>
              </a:lnSpc>
              <a:buNone/>
            </a:pPr>
            <a:r>
              <a:rPr lang="en-GB" sz="2400" b="1" dirty="0">
                <a:solidFill>
                  <a:srgbClr val="FFFFFF"/>
                </a:solidFill>
                <a:latin typeface="Fira Sans" pitchFamily="34"/>
              </a:rPr>
              <a:t>Synthetic data is generated from a model</a:t>
            </a:r>
            <a:endParaRPr lang="en-GB" sz="2400" i="1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GB" sz="2400" dirty="0">
                <a:solidFill>
                  <a:srgbClr val="FFFFFF"/>
                </a:solidFill>
                <a:latin typeface="Fira Sans" pitchFamily="34"/>
              </a:rPr>
              <a:t>As opposed to real, natural, collected data</a:t>
            </a:r>
          </a:p>
          <a:p>
            <a:pPr marL="0" lvl="0" indent="0">
              <a:lnSpc>
                <a:spcPct val="80000"/>
              </a:lnSpc>
              <a:buNone/>
            </a:pPr>
            <a:endParaRPr lang="en-GB" sz="2400" b="1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GB" sz="2400" i="1" dirty="0">
                <a:solidFill>
                  <a:srgbClr val="FFFFFF"/>
                </a:solidFill>
                <a:latin typeface="Fira Sans" pitchFamily="34"/>
              </a:rPr>
              <a:t>fake data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400" i="1" dirty="0">
                <a:solidFill>
                  <a:srgbClr val="FFFFFF"/>
                </a:solidFill>
                <a:latin typeface="Fira Sans" pitchFamily="34"/>
              </a:rPr>
              <a:t>generated data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400" i="1" dirty="0">
                <a:solidFill>
                  <a:srgbClr val="FFFFFF"/>
                </a:solidFill>
                <a:latin typeface="Fira Sans" pitchFamily="34"/>
              </a:rPr>
              <a:t>simulated data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400" i="1" dirty="0">
                <a:solidFill>
                  <a:srgbClr val="FFFFFF"/>
                </a:solidFill>
                <a:latin typeface="Fira Sans" pitchFamily="34"/>
              </a:rPr>
              <a:t>digital twin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400" i="1" dirty="0">
                <a:solidFill>
                  <a:srgbClr val="FFFFFF"/>
                </a:solidFill>
                <a:latin typeface="Fira Sans" pitchFamily="34"/>
              </a:rPr>
              <a:t>public use file</a:t>
            </a:r>
          </a:p>
          <a:p>
            <a:pPr marL="0" lvl="0" indent="0">
              <a:lnSpc>
                <a:spcPct val="80000"/>
              </a:lnSpc>
              <a:buNone/>
            </a:pPr>
            <a:endParaRPr lang="en-GB" sz="2400" dirty="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C0948-F5BE-45FA-8C14-5D049C65D4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  <a:ea typeface="Fira Code" pitchFamily="49"/>
              </a:rPr>
              <a:t>To create synthetic data, you need a </a:t>
            </a: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generative model</a:t>
            </a:r>
            <a:endParaRPr lang="en-GB" sz="4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69E6-6D90-482A-A149-D5F21DAB21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Generative model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A5C67-1B79-464A-8E5F-B382FB1C677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 model for data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Has parameters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You can fit / estimate / learn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based on real data</a:t>
                </a:r>
              </a:p>
              <a:p>
                <a:pPr>
                  <a:lnSpc>
                    <a:spcPct val="100000"/>
                  </a:lnSpc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Examples: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 normal distribution with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 histogram with bins and proportions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 generative adversarial network with a million parameters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A5C67-1B79-464A-8E5F-B382FB1C677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08B4-831D-41D8-98C9-5C06C7F415A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Generative model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A1CC6-FD9B-4957-9C34-887264D7E06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80000"/>
              </a:lnSpc>
              <a:buNone/>
            </a:pPr>
            <a:r>
              <a:rPr lang="en-GB" b="1" dirty="0">
                <a:solidFill>
                  <a:srgbClr val="FFFFFF"/>
                </a:solidFill>
                <a:latin typeface="Fira Sans" pitchFamily="34"/>
              </a:rPr>
              <a:t>In R code:</a:t>
            </a:r>
            <a:endParaRPr lang="en-GB" dirty="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GB" dirty="0">
                <a:solidFill>
                  <a:srgbClr val="BFBFBF"/>
                </a:solidFill>
                <a:latin typeface="Fira Code" pitchFamily="49"/>
                <a:ea typeface="Fira Code" pitchFamily="49"/>
              </a:rPr>
              <a:t># parameters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mu &lt;- 1.0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sigma &lt;- 1.5</a:t>
            </a:r>
          </a:p>
          <a:p>
            <a:pPr marL="0" lvl="0" indent="0">
              <a:lnSpc>
                <a:spcPct val="80000"/>
              </a:lnSpc>
              <a:buNone/>
            </a:pPr>
            <a:endParaRPr lang="en-GB" dirty="0">
              <a:solidFill>
                <a:srgbClr val="FFFFFF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GB" dirty="0">
                <a:solidFill>
                  <a:srgbClr val="BFBFBF"/>
                </a:solidFill>
                <a:latin typeface="Fira Code" pitchFamily="49"/>
                <a:ea typeface="Fira Code" pitchFamily="49"/>
              </a:rPr>
              <a:t># generate data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x_sim</a:t>
            </a:r>
            <a:r>
              <a:rPr lang="en-GB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&lt;- </a:t>
            </a:r>
            <a:r>
              <a:rPr lang="en-GB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rnorm</a:t>
            </a:r>
            <a:r>
              <a:rPr lang="en-GB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(100, mean = mu, </a:t>
            </a:r>
            <a:r>
              <a:rPr lang="en-GB" dirty="0" err="1">
                <a:solidFill>
                  <a:srgbClr val="FFFFFF"/>
                </a:solidFill>
                <a:latin typeface="Fira Code" pitchFamily="49"/>
                <a:ea typeface="Fira Code" pitchFamily="49"/>
              </a:rPr>
              <a:t>sd</a:t>
            </a:r>
            <a:r>
              <a:rPr lang="en-GB" dirty="0">
                <a:solidFill>
                  <a:srgbClr val="FFFFFF"/>
                </a:solidFill>
                <a:latin typeface="Fira Code" pitchFamily="49"/>
                <a:ea typeface="Fira Code" pitchFamily="49"/>
              </a:rPr>
              <a:t> = sigma)</a:t>
            </a:r>
          </a:p>
          <a:p>
            <a:pPr marL="0" lvl="0" indent="0">
              <a:lnSpc>
                <a:spcPct val="80000"/>
              </a:lnSpc>
              <a:buNone/>
            </a:pPr>
            <a:endParaRPr lang="en-GB" dirty="0">
              <a:solidFill>
                <a:srgbClr val="FFFFFF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895851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>
            <a:extLst>
              <a:ext uri="{FF2B5EF4-FFF2-40B4-BE49-F238E27FC236}">
                <a16:creationId xmlns:a16="http://schemas.microsoft.com/office/drawing/2014/main" id="{DFA528BE-5CD3-4380-8415-81E228742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481" y="843936"/>
            <a:ext cx="7905033" cy="517011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69E6-6D90-482A-A149-D5F21DAB21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Generative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A5C67-1B79-464A-8E5F-B382FB1C67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Today we will fit two types of generative models:</a:t>
            </a: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Parametric: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Assume that variables (conditionally) follow a certain distributions (e.g., Bernoulli, Normal, Exponential, …)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Non-parametric: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Do not assume certain distributions, use a </a:t>
            </a:r>
            <a:r>
              <a:rPr lang="en-GB" i="1" dirty="0">
                <a:solidFill>
                  <a:srgbClr val="404040"/>
                </a:solidFill>
                <a:latin typeface="Fira Sans" pitchFamily="34"/>
              </a:rPr>
              <a:t>machine learning®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method</a:t>
            </a:r>
            <a:endParaRPr lang="en-GB" b="1" dirty="0">
              <a:solidFill>
                <a:srgbClr val="006388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There are infinitely many more generative models. This is an active field of research</a:t>
            </a:r>
          </a:p>
        </p:txBody>
      </p:sp>
    </p:spTree>
    <p:extLst>
      <p:ext uri="{BB962C8B-B14F-4D97-AF65-F5344CB8AC3E}">
        <p14:creationId xmlns:p14="http://schemas.microsoft.com/office/powerpoint/2010/main" val="261489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C368-9AB7-4AD3-8CBC-525A7ACDC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554" y="2766215"/>
            <a:ext cx="11730898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thomvolker.github.io/</a:t>
            </a:r>
            <a:r>
              <a:rPr lang="en-GB" sz="5400" b="1" kern="0" dirty="0" err="1">
                <a:solidFill>
                  <a:srgbClr val="FFFFFF"/>
                </a:solidFill>
                <a:latin typeface="Fira Sans" pitchFamily="34"/>
                <a:ea typeface="Fira Code" pitchFamily="49"/>
              </a:rPr>
              <a:t>OSWS_Synthetic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625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69E6-6D90-482A-A149-D5F21DAB21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Software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A5C67-1B79-464A-8E5F-B382FB1C67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There are many ways creating generative models &amp; synthetic data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Manually creating a csv file </a:t>
            </a:r>
            <a:r>
              <a:rPr lang="en-GB" dirty="0">
                <a:solidFill>
                  <a:srgbClr val="404040"/>
                </a:solidFill>
                <a:latin typeface="Fira Sans" pitchFamily="34"/>
                <a:sym typeface="Wingdings" panose="05000000000000000000" pitchFamily="2" charset="2"/>
              </a:rPr>
              <a:t>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Metasynth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(</a:t>
            </a:r>
            <a:r>
              <a:rPr lang="en-GB" dirty="0">
                <a:solidFill>
                  <a:srgbClr val="404040"/>
                </a:solidFill>
                <a:latin typeface="Fira Sans" pitchFamily="34"/>
                <a:hlinkClick r:id="rId2"/>
              </a:rPr>
              <a:t>https://github.com/sodascience/metasynth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Synthpop (</a:t>
            </a:r>
            <a:r>
              <a:rPr lang="en-GB" dirty="0">
                <a:solidFill>
                  <a:srgbClr val="404040"/>
                </a:solidFill>
                <a:latin typeface="Fira Sans" pitchFamily="34"/>
                <a:hlinkClick r:id="rId3"/>
              </a:rPr>
              <a:t>https://synthpop.org.uk/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MICE (</a:t>
            </a:r>
            <a:r>
              <a:rPr lang="en-GB" dirty="0">
                <a:solidFill>
                  <a:srgbClr val="404040"/>
                </a:solidFill>
                <a:latin typeface="Fira Sans" pitchFamily="34"/>
                <a:hlinkClick r:id="rId4"/>
              </a:rPr>
              <a:t>https://amices.org/mice/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 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Synthetic Data Vault (</a:t>
            </a:r>
            <a:r>
              <a:rPr lang="en-GB" dirty="0">
                <a:solidFill>
                  <a:srgbClr val="404040"/>
                </a:solidFill>
                <a:latin typeface="Fira Sans" pitchFamily="34"/>
                <a:hlinkClick r:id="rId5"/>
              </a:rPr>
              <a:t>h</a:t>
            </a:r>
            <a:r>
              <a:rPr lang="en-GB" dirty="0">
                <a:solidFill>
                  <a:srgbClr val="404040"/>
                </a:solidFill>
                <a:latin typeface="Fira Sans" pitchFamily="34"/>
                <a:hlinkClick r:id="rId5"/>
              </a:rPr>
              <a:t>ttps://sdv.dev/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 </a:t>
            </a:r>
          </a:p>
          <a:p>
            <a:pPr>
              <a:lnSpc>
                <a:spcPct val="100000"/>
              </a:lnSpc>
            </a:pP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DataSynthesizer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(</a:t>
            </a:r>
            <a:r>
              <a:rPr lang="en-GB" dirty="0">
                <a:solidFill>
                  <a:srgbClr val="404040"/>
                </a:solidFill>
                <a:latin typeface="Fira Sans" pitchFamily="34"/>
                <a:hlinkClick r:id="rId6"/>
              </a:rPr>
              <a:t>https://github.com/DataResponsibly/DataSynthesizer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2233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69E6-6D90-482A-A149-D5F21DAB21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Software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A5C67-1B79-464A-8E5F-B382FB1C67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There are many ways creating generative models &amp; synthetic data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Manually creating a csv file </a:t>
            </a:r>
            <a:r>
              <a:rPr lang="en-GB" dirty="0">
                <a:solidFill>
                  <a:srgbClr val="404040"/>
                </a:solidFill>
                <a:latin typeface="Fira Sans" pitchFamily="34"/>
                <a:sym typeface="Wingdings" panose="05000000000000000000" pitchFamily="2" charset="2"/>
              </a:rPr>
              <a:t>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Metasynth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(</a:t>
            </a:r>
            <a:r>
              <a:rPr lang="en-GB" dirty="0">
                <a:solidFill>
                  <a:srgbClr val="404040"/>
                </a:solidFill>
                <a:latin typeface="Fira Sans" pitchFamily="34"/>
                <a:hlinkClick r:id="rId2"/>
              </a:rPr>
              <a:t>https://github.com/sodascience/metasynth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Synthpop (</a:t>
            </a:r>
            <a:r>
              <a:rPr lang="en-GB" dirty="0">
                <a:solidFill>
                  <a:srgbClr val="404040"/>
                </a:solidFill>
                <a:latin typeface="Fira Sans" pitchFamily="34"/>
                <a:hlinkClick r:id="rId3"/>
              </a:rPr>
              <a:t>https://synthpop.org.uk/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MICE (</a:t>
            </a:r>
            <a:r>
              <a:rPr lang="en-GB" b="1" dirty="0">
                <a:solidFill>
                  <a:srgbClr val="404040"/>
                </a:solidFill>
                <a:latin typeface="Fira Sans" pitchFamily="34"/>
                <a:hlinkClick r:id="rId4"/>
              </a:rPr>
              <a:t>https://amices.org/mice/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) 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Synthetic Data Vault (</a:t>
            </a:r>
            <a:r>
              <a:rPr lang="en-GB" dirty="0">
                <a:solidFill>
                  <a:srgbClr val="404040"/>
                </a:solidFill>
                <a:latin typeface="Fira Sans" pitchFamily="34"/>
                <a:hlinkClick r:id="rId5"/>
              </a:rPr>
              <a:t>https://sdv.dev/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 </a:t>
            </a:r>
          </a:p>
          <a:p>
            <a:pPr>
              <a:lnSpc>
                <a:spcPct val="100000"/>
              </a:lnSpc>
            </a:pP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DataSynthesizer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(</a:t>
            </a:r>
            <a:r>
              <a:rPr lang="en-GB" dirty="0">
                <a:solidFill>
                  <a:srgbClr val="404040"/>
                </a:solidFill>
                <a:latin typeface="Fira Sans" pitchFamily="34"/>
                <a:hlinkClick r:id="rId6"/>
              </a:rPr>
              <a:t>https://github.com/DataResponsibly/DataSynthesizer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8113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9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4743-0992-494F-920B-9C342F5F54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The MICE generative model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69E6-6D90-482A-A149-D5F21DAB21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MICE generative model</a:t>
            </a:r>
            <a:endParaRPr lang="en-GB" sz="18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A5C67-1B79-464A-8E5F-B382FB1C677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MICE: Multiple Imputation by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Chained Equations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Trick to create multivariate generative model through univariate prediction models</a:t>
                </a:r>
              </a:p>
              <a:p>
                <a:pPr>
                  <a:lnSpc>
                    <a:spcPct val="100000"/>
                  </a:lnSpc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Focus on making good univariate predictions</a:t>
                </a:r>
              </a:p>
              <a:p>
                <a:pPr>
                  <a:lnSpc>
                    <a:spcPct val="100000"/>
                  </a:lnSpc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A5C67-1B79-464A-8E5F-B382FB1C677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1043" t="-130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287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69E6-6D90-482A-A149-D5F21DAB21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MICE generative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A5C67-1B79-464A-8E5F-B382FB1C67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961182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prediction methods available in MICE, we will use two types: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Parametric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Linear &amp; Logistic regression</a:t>
            </a:r>
          </a:p>
          <a:p>
            <a:pPr marL="0" indent="0">
              <a:lnSpc>
                <a:spcPct val="10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Nonparametric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Classification and regression trees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020BE-0B5E-0B61-F578-96F13E63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7" y="1690688"/>
            <a:ext cx="3787807" cy="48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2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4743-0992-494F-920B-9C342F5F54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Let’s get started!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008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56EE-20D6-6832-9122-63206645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Icons from the noun project</a:t>
            </a:r>
            <a:endParaRPr lang="en-NL" b="1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9EF5-78AB-5009-74E0-D00C15BD0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Scientist by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Justicon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Idea by Icon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house tree by LUTFI GANI AL ACHMAD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Euro by Larea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people by Alice Design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Table by Alex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Burte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Hacking by Alfredo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Paper by Egi Maulana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Scientist 2 by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Justicon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Question by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Anggara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Putra </a:t>
            </a:r>
          </a:p>
          <a:p>
            <a:pPr marL="0" indent="0">
              <a:buNone/>
            </a:pPr>
            <a:endParaRPr lang="en-US" sz="20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hlinkClick r:id="rId2"/>
              </a:rPr>
              <a:t>https://thenounproject.com/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endParaRPr lang="en-NL" sz="20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198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4743-0992-494F-920B-9C342F5F54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Conclusions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640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65C1-9ABF-4870-8D29-8BFAAF5F1DC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5B11E-D8E7-4929-B746-5DFB6F51298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Note that the text is not black, but “black, text 1, lighter 25%”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makes things easier on the eyes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07CF-226F-42CA-893D-1CC8E88F01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C368-9AB7-4AD3-8CBC-525A7ACDC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Imagine..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29EB-ADB3-46BA-BC9C-CAFCDA1832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72158-EC6F-4E5A-AF6E-74ED9CA5E1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8BCA-2742-479B-9825-4AD7568CFE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Default dark slide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4DC84-EF92-4120-9A34-F56F2BB65F4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The dark slide brings some variation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It can highlight important aspects of the presentation.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8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0CA58-0302-43E9-8CD4-4C7701166E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78FB-EDC2-4498-8CB8-CB511862AB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Here is an impactful slide with a sentence on it.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18116-9B55-4271-92D6-74AC4A53E628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Here is a topic related to the aforementioned question.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EE38E99-1E4F-62DE-2876-2171615470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720" r="23720" b="20290"/>
          <a:stretch/>
        </p:blipFill>
        <p:spPr>
          <a:xfrm>
            <a:off x="2538428" y="2601013"/>
            <a:ext cx="1110871" cy="16846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32477FF-5272-8050-8B7B-3BC093A69F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6570"/>
          <a:stretch/>
        </p:blipFill>
        <p:spPr>
          <a:xfrm>
            <a:off x="3384041" y="1834046"/>
            <a:ext cx="1425739" cy="104692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413C88B-AFE5-B07F-D775-A2D6F61115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5741"/>
          <a:stretch/>
        </p:blipFill>
        <p:spPr>
          <a:xfrm>
            <a:off x="5951110" y="2880966"/>
            <a:ext cx="2222501" cy="165041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164E3C9D-FBDD-B26F-1BCD-614700FA16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53500" y="3319470"/>
            <a:ext cx="1308100" cy="1308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9EF03F7-69F8-9B58-ED37-13788CBEC234}"/>
              </a:ext>
            </a:extLst>
          </p:cNvPr>
          <p:cNvGrpSpPr/>
          <p:nvPr/>
        </p:nvGrpSpPr>
        <p:grpSpPr>
          <a:xfrm>
            <a:off x="8173611" y="3706172"/>
            <a:ext cx="633960" cy="315720"/>
            <a:chOff x="5841850" y="3682780"/>
            <a:chExt cx="63396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98853AB-FEBD-24B5-4620-D2E1F4D40341}"/>
                    </a:ext>
                  </a:extLst>
                </p14:cNvPr>
                <p14:cNvContentPartPr/>
                <p14:nvPr/>
              </p14:nvContentPartPr>
              <p14:xfrm>
                <a:off x="5841850" y="3835060"/>
                <a:ext cx="633960" cy="12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98853AB-FEBD-24B5-4620-D2E1F4D4034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23850" y="3816515"/>
                  <a:ext cx="669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DC70898-CEF3-10B7-B2A1-57142D655B21}"/>
                    </a:ext>
                  </a:extLst>
                </p14:cNvPr>
                <p14:cNvContentPartPr/>
                <p14:nvPr/>
              </p14:nvContentPartPr>
              <p14:xfrm>
                <a:off x="6249370" y="3682780"/>
                <a:ext cx="212400" cy="315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DC70898-CEF3-10B7-B2A1-57142D655B2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31370" y="3664780"/>
                  <a:ext cx="248040" cy="351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F03FD2C4-F134-DD8D-6BCF-DEE9DB592E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6945"/>
          <a:stretch/>
        </p:blipFill>
        <p:spPr>
          <a:xfrm>
            <a:off x="6019800" y="1667608"/>
            <a:ext cx="2144319" cy="178097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B5A55DA-6620-2C62-43BC-E7EEDEFBC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7408"/>
          <a:stretch/>
        </p:blipFill>
        <p:spPr>
          <a:xfrm>
            <a:off x="3311093" y="1394558"/>
            <a:ext cx="2708707" cy="1695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BA135B-B88D-F0FE-6C45-6444CC29933A}"/>
              </a:ext>
            </a:extLst>
          </p:cNvPr>
          <p:cNvSpPr txBox="1"/>
          <p:nvPr/>
        </p:nvSpPr>
        <p:spPr>
          <a:xfrm>
            <a:off x="3048000" y="3776820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Where do you live?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How long have you lived there?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What do you earn?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How much do you spend on gifts for your friends?</a:t>
            </a:r>
          </a:p>
        </p:txBody>
      </p:sp>
    </p:spTree>
    <p:extLst>
      <p:ext uri="{BB962C8B-B14F-4D97-AF65-F5344CB8AC3E}">
        <p14:creationId xmlns:p14="http://schemas.microsoft.com/office/powerpoint/2010/main" val="413506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5DEB24A-E16D-AEC2-6494-1518F6446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3333" b="21481"/>
          <a:stretch/>
        </p:blipFill>
        <p:spPr>
          <a:xfrm>
            <a:off x="6096000" y="2705100"/>
            <a:ext cx="2203249" cy="1803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C93D06-38D1-AE28-6FD1-E48CF85854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20" r="23720" b="20290"/>
          <a:stretch/>
        </p:blipFill>
        <p:spPr>
          <a:xfrm>
            <a:off x="4426329" y="3081957"/>
            <a:ext cx="1110871" cy="168468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DA9855-9E8C-3C39-CF2F-CE10A13FBD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6945"/>
          <a:stretch/>
        </p:blipFill>
        <p:spPr>
          <a:xfrm>
            <a:off x="4979249" y="1511300"/>
            <a:ext cx="1269151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5DEB24A-E16D-AEC2-6494-1518F6446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910" t="10988" r="28169" b="52298"/>
          <a:stretch/>
        </p:blipFill>
        <p:spPr>
          <a:xfrm>
            <a:off x="6095999" y="3231411"/>
            <a:ext cx="945661" cy="80889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02C0BDB-55AA-77BF-0D85-EB38EA996E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9316"/>
          <a:stretch/>
        </p:blipFill>
        <p:spPr>
          <a:xfrm>
            <a:off x="4481570" y="3411165"/>
            <a:ext cx="1959708" cy="15811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A18B244-0F00-AE57-AC2C-F77537C90D88}"/>
                  </a:ext>
                </a:extLst>
              </p14:cNvPr>
              <p14:cNvContentPartPr/>
              <p14:nvPr/>
            </p14:nvContentPartPr>
            <p14:xfrm>
              <a:off x="4948495" y="2465368"/>
              <a:ext cx="82440" cy="543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A18B244-0F00-AE57-AC2C-F77537C90D8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39495" y="2456368"/>
                <a:ext cx="10008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EC5B6FE-BD92-C19A-ACF0-CEA1D4E82FDC}"/>
                  </a:ext>
                </a:extLst>
              </p14:cNvPr>
              <p14:cNvContentPartPr/>
              <p14:nvPr/>
            </p14:nvContentPartPr>
            <p14:xfrm>
              <a:off x="5885575" y="2293288"/>
              <a:ext cx="16560" cy="530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EC5B6FE-BD92-C19A-ACF0-CEA1D4E82F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76935" y="2284648"/>
                <a:ext cx="3420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5F7DF88-1662-F2BA-79A9-3A125218DF72}"/>
                  </a:ext>
                </a:extLst>
              </p14:cNvPr>
              <p14:cNvContentPartPr/>
              <p14:nvPr/>
            </p14:nvContentPartPr>
            <p14:xfrm>
              <a:off x="6934615" y="2230648"/>
              <a:ext cx="140040" cy="526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5F7DF88-1662-F2BA-79A9-3A125218DF7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25975" y="2222008"/>
                <a:ext cx="15768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ECD8FB7-6B3C-7DE6-6668-4DA6B0664357}"/>
                  </a:ext>
                </a:extLst>
              </p14:cNvPr>
              <p14:cNvContentPartPr/>
              <p14:nvPr/>
            </p14:nvContentPartPr>
            <p14:xfrm>
              <a:off x="7511695" y="3043168"/>
              <a:ext cx="803160" cy="188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ECD8FB7-6B3C-7DE6-6668-4DA6B066435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03055" y="3034528"/>
                <a:ext cx="8208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BD9EE65-2E2B-69A1-5008-D7E8244C2104}"/>
                  </a:ext>
                </a:extLst>
              </p14:cNvPr>
              <p14:cNvContentPartPr/>
              <p14:nvPr/>
            </p14:nvContentPartPr>
            <p14:xfrm>
              <a:off x="7603135" y="3918688"/>
              <a:ext cx="401400" cy="198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BD9EE65-2E2B-69A1-5008-D7E8244C21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94135" y="3910048"/>
                <a:ext cx="4190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49F4502-0A96-E709-EC55-ADE5F2748E55}"/>
                  </a:ext>
                </a:extLst>
              </p14:cNvPr>
              <p14:cNvContentPartPr/>
              <p14:nvPr/>
            </p14:nvContentPartPr>
            <p14:xfrm>
              <a:off x="6839935" y="4575328"/>
              <a:ext cx="234360" cy="547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49F4502-0A96-E709-EC55-ADE5F2748E5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30935" y="4566688"/>
                <a:ext cx="25200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A74F2AA-060A-3C3D-01A0-C64F0DFAED37}"/>
                  </a:ext>
                </a:extLst>
              </p14:cNvPr>
              <p14:cNvContentPartPr/>
              <p14:nvPr/>
            </p14:nvContentPartPr>
            <p14:xfrm>
              <a:off x="6161695" y="5216488"/>
              <a:ext cx="6480" cy="437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A74F2AA-060A-3C3D-01A0-C64F0DFAED3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52695" y="5207488"/>
                <a:ext cx="2412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31BEAD6-6843-B0B6-F277-0F1A8CB3C30D}"/>
                  </a:ext>
                </a:extLst>
              </p14:cNvPr>
              <p14:cNvContentPartPr/>
              <p14:nvPr/>
            </p14:nvContentPartPr>
            <p14:xfrm>
              <a:off x="4620175" y="5169688"/>
              <a:ext cx="360000" cy="672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31BEAD6-6843-B0B6-F277-0F1A8CB3C30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11175" y="5160688"/>
                <a:ext cx="37764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BC3CDD8-E732-07B0-8EAC-F17BA6566B9F}"/>
                  </a:ext>
                </a:extLst>
              </p14:cNvPr>
              <p14:cNvContentPartPr/>
              <p14:nvPr/>
            </p14:nvContentPartPr>
            <p14:xfrm>
              <a:off x="3727375" y="4450408"/>
              <a:ext cx="643320" cy="112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BC3CDD8-E732-07B0-8EAC-F17BA6566B9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18375" y="4441768"/>
                <a:ext cx="6609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E56B7A8-32DF-01FA-E77D-DD9460402EB6}"/>
                  </a:ext>
                </a:extLst>
              </p14:cNvPr>
              <p14:cNvContentPartPr/>
              <p14:nvPr/>
            </p14:nvContentPartPr>
            <p14:xfrm>
              <a:off x="3690655" y="3504688"/>
              <a:ext cx="883080" cy="19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E56B7A8-32DF-01FA-E77D-DD9460402EB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81655" y="3496048"/>
                <a:ext cx="900720" cy="2134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014169D-F350-AFB1-19A2-782BDA2B52FA}"/>
              </a:ext>
            </a:extLst>
          </p:cNvPr>
          <p:cNvSpPr txBox="1"/>
          <p:nvPr/>
        </p:nvSpPr>
        <p:spPr>
          <a:xfrm>
            <a:off x="2662582" y="919799"/>
            <a:ext cx="68668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GB" sz="2800" i="1" dirty="0">
                <a:solidFill>
                  <a:srgbClr val="404040"/>
                </a:solidFill>
                <a:latin typeface="Fira Sans" pitchFamily="34"/>
              </a:rPr>
              <a:t>“More generous gifting behaviour in </a:t>
            </a:r>
          </a:p>
          <a:p>
            <a:pPr lvl="0">
              <a:lnSpc>
                <a:spcPct val="100000"/>
              </a:lnSpc>
            </a:pPr>
            <a:r>
              <a:rPr lang="en-GB" sz="2800" i="1" dirty="0">
                <a:solidFill>
                  <a:srgbClr val="404040"/>
                </a:solidFill>
                <a:latin typeface="Fira Sans" pitchFamily="34"/>
              </a:rPr>
              <a:t> greener neighbourhoods”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B717710-DC46-A1DB-232F-135EFAA3204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629" y="4268401"/>
            <a:ext cx="680840" cy="66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61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F50F7-38F3-1953-583D-B6B54E75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5870"/>
          <a:stretch/>
        </p:blipFill>
        <p:spPr>
          <a:xfrm>
            <a:off x="5431138" y="2704123"/>
            <a:ext cx="2173783" cy="1828800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163AA25-5732-518D-A75C-E7FD272C5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7280" y="2135798"/>
            <a:ext cx="1136650" cy="11366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F785200-C660-5F40-FE99-88F5435FDF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9316"/>
          <a:stretch/>
        </p:blipFill>
        <p:spPr>
          <a:xfrm>
            <a:off x="4451284" y="2317988"/>
            <a:ext cx="1959708" cy="158116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7C74130-0DA1-9E2E-FBB5-29C3389B97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8910" t="10988" r="28169" b="52298"/>
          <a:stretch/>
        </p:blipFill>
        <p:spPr>
          <a:xfrm>
            <a:off x="4468381" y="3868365"/>
            <a:ext cx="945661" cy="808892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2C91611-FD4F-B89D-CC47-0CD8543633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798" y="3002309"/>
            <a:ext cx="680840" cy="66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46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FFAFB9-4990-17BE-F983-AB7B2DDD44D0}"/>
              </a:ext>
            </a:extLst>
          </p:cNvPr>
          <p:cNvSpPr txBox="1"/>
          <p:nvPr/>
        </p:nvSpPr>
        <p:spPr>
          <a:xfrm>
            <a:off x="2139461" y="3145637"/>
            <a:ext cx="791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my_data</a:t>
            </a:r>
            <a:r>
              <a:rPr lang="en-US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read_csv</a:t>
            </a:r>
            <a:r>
              <a:rPr lang="en-US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("super_private_data_file.csv")</a:t>
            </a:r>
            <a:endParaRPr lang="en-NL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427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1430</Words>
  <Application>Microsoft Office PowerPoint</Application>
  <PresentationFormat>Widescreen</PresentationFormat>
  <Paragraphs>184</Paragraphs>
  <Slides>33</Slides>
  <Notes>8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 Light</vt:lpstr>
      <vt:lpstr>Calibri</vt:lpstr>
      <vt:lpstr>Arial</vt:lpstr>
      <vt:lpstr>Cambria Math</vt:lpstr>
      <vt:lpstr>Fira Sans</vt:lpstr>
      <vt:lpstr>Fira Code</vt:lpstr>
      <vt:lpstr>Office Theme</vt:lpstr>
      <vt:lpstr>PowerPoint Presentation</vt:lpstr>
      <vt:lpstr>thomvolker.github.io/OSWS_Synthetic</vt:lpstr>
      <vt:lpstr>Imagine..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will we do in this tutorial?</vt:lpstr>
      <vt:lpstr>A primer on synthetic data</vt:lpstr>
      <vt:lpstr>Preface: tidy data</vt:lpstr>
      <vt:lpstr>Synthetic data (EJ’s definition)</vt:lpstr>
      <vt:lpstr>To create synthetic data, you need a generative model</vt:lpstr>
      <vt:lpstr>Generative model</vt:lpstr>
      <vt:lpstr>Generative model</vt:lpstr>
      <vt:lpstr>PowerPoint Presentation</vt:lpstr>
      <vt:lpstr>Generative model</vt:lpstr>
      <vt:lpstr>Software</vt:lpstr>
      <vt:lpstr>Software</vt:lpstr>
      <vt:lpstr>The MICE generative model</vt:lpstr>
      <vt:lpstr>The MICE generative model</vt:lpstr>
      <vt:lpstr>The MICE generative model</vt:lpstr>
      <vt:lpstr>Let’s get started!</vt:lpstr>
      <vt:lpstr>Icons from the noun project</vt:lpstr>
      <vt:lpstr>Conclusions</vt:lpstr>
      <vt:lpstr>Default light slide</vt:lpstr>
      <vt:lpstr>Is this an impact slide?</vt:lpstr>
      <vt:lpstr>Default light slide</vt:lpstr>
      <vt:lpstr>Default dark slide</vt:lpstr>
      <vt:lpstr>Is this an impact slide?</vt:lpstr>
      <vt:lpstr>Here is an impactful slide with a sentence on 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72</cp:revision>
  <dcterms:created xsi:type="dcterms:W3CDTF">2020-09-17T14:27:00Z</dcterms:created>
  <dcterms:modified xsi:type="dcterms:W3CDTF">2023-02-06T15:57:41Z</dcterms:modified>
</cp:coreProperties>
</file>